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B014-B0DF-46EB-A5BD-8150A7AD5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E67B3-A0E2-4C19-8C76-66DEC264B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0BF80-6E48-4139-82DC-2134A40B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1A7F4-64AC-47A2-A204-E46D5A2C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CB0E3-DF05-43F8-83AF-EDD991C91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58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C38C-B950-4C32-9077-ACFA7F925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B8256-A88B-4027-98C8-883A8151D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15CAD-4EF7-46B0-A96D-25685DBD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93F1F-1252-483C-8F44-BE9BFC36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92407-1658-4EC8-BF95-A43754F2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712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6E1406-417A-4820-87B4-A23DB5E11B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C8D8E-B70C-4DE6-B554-01A8705C7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BB9B7-A38A-4912-A0C9-19BCE3A0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E0770-01EB-4E61-B9D4-91EC65E7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C9C16-5B04-4BF4-9804-39180E383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870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FF3D9-62DF-4987-9C8C-F6DCB0F15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318D0-708A-4C11-9B45-D1F510A42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6738D-8890-492B-9F4C-483BA58E8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3A8D7-3BA6-4B19-A1AA-2C9D4283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13EB9-0A65-4DBA-ADB6-7EC134339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8350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1877D-05AB-4A60-9DC7-5D9B12F65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7C52C-CDFE-4460-9706-D283E6B19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A2056-AB7D-4DED-BFD3-DFD5F2A9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20300-6404-4B17-999D-F2E236DA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4A65A-7F45-4C01-A9A2-D2BD82D7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8300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C157-867E-492A-8014-1DE803635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C9BC5-0280-4733-AEBD-0A9C7DE5FA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7021F-B6B2-4003-A80A-9D36B6B91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81340-20D2-4AD0-9579-1CB589D64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A4344-A449-42AD-A36D-415F98E30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85FD1-EBA2-47F4-94C8-493D1CA4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60E3F-968E-4145-9CA8-C3C6360DA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F0DCC-D970-4102-B0B1-94CA30C7C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1A386-FA72-4C62-BB1F-0BCD92BC4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9C3722-16F2-475B-9FDB-5F2EA0FAE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28135B-AD7A-4D28-8BD1-962A0CB87A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83C48E-6572-40BB-9796-314F194FA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CF1081-CB99-4BEE-9718-D4A399D8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D15923-D159-4D1B-919D-BD454FF7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49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5C871-DBB7-46D2-8601-0FE5AA11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46807D-3F15-454F-B16D-6635E20F1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A692EB-2056-48E0-A899-B40977507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FBDE8-1954-4802-A6EA-C295018B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454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D930FC-477A-42C8-8118-D61594670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55B2A5-25BF-4F6A-804A-5E057331E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380A7-5D82-4B9F-93DB-9252E3CAC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835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D189-3CBE-48A0-8D04-A8602380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AF13-3101-4022-9775-25CFD0202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CC971-D653-4B29-BDCE-23CCE6389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7CC61-2A50-45D4-984E-B65227304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C58AB-50C6-4294-9312-D14C6EB1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E39CC-BAC1-4759-9576-093446ED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178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0A5DE-2B47-4709-8C67-DF5E908C8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EB5F46-69CA-4612-974D-A28B165BBA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BBD2CA-62ED-4745-B3F6-4BFC02659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25D8A-3D31-4DDB-AA43-03E3439FE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11C46-5C48-4731-BF5B-5F2A1A25D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27859-981C-443D-8FAF-5EF38B25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16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E9168E-9251-4B91-B68B-7208112BC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8357B-F79E-434E-A904-26D97D772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B4893-1984-416B-A22D-6FDA19B564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B6371-1334-4701-8F07-5C55F351E4FD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79D9D-D752-456C-88C6-229D9A370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D122A-6154-4AB8-A917-0A17B703EC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AE3D5-06A0-4363-8C6F-205C725CDB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40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C869D-7A0A-400B-A245-DDFA4EA24B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>
                <a:solidFill>
                  <a:srgbClr val="C00000"/>
                </a:solidFill>
              </a:rPr>
              <a:t>HDL( HARDWARE DESCRIPTION LANGUAGE)</a:t>
            </a:r>
            <a:endParaRPr lang="en-IN" sz="3600" b="1">
              <a:solidFill>
                <a:srgbClr val="C0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09517B-F9E3-40B8-8CC1-7E35548801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478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4BB3-3677-4916-AB18-B9E81BA9A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C761C-E8E1-408F-99D0-70A61B9DA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42D861-DB18-4146-9C2D-EC1E8A2769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24652" r="8697" b="31159"/>
          <a:stretch/>
        </p:blipFill>
        <p:spPr>
          <a:xfrm>
            <a:off x="838200" y="681037"/>
            <a:ext cx="10293626" cy="496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80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5B157-8E69-4ED1-BD8A-422AE38B2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E4F49-E605-42BA-B296-C80841D72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38A4B5-A239-4801-BBCA-0CD8BFF79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30146" r="13749" b="16086"/>
          <a:stretch/>
        </p:blipFill>
        <p:spPr>
          <a:xfrm>
            <a:off x="838200" y="516835"/>
            <a:ext cx="10114722" cy="520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3B70D-7BEA-4E6A-B418-62791D9F5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000" b="1" i="0" u="none" strike="noStrike" baseline="0">
                <a:latin typeface="Arial" panose="020B0604020202020204" pitchFamily="34" charset="0"/>
              </a:rPr>
              <a:t>Preparation of Test Bench</a:t>
            </a:r>
            <a:endParaRPr lang="en-IN" sz="2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E58F1-8BC2-4AFA-98DC-2B2FB3151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We take up the example of simulating a simple OR gate (Fig. 2.4a) for which Verilog code is already described. 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The test bench, creates an input in the form of a timing waveform and passes this to OR gate module through a function or procedural can (passing arguments in proper order).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906853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93A91-27E2-487B-BD67-6B6E45051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BCCAA-9E6C-4179-884A-66BBF09FD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9CC7-B36E-44E2-8EF8-060C752AA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26620" r="13342" b="25508"/>
          <a:stretch/>
        </p:blipFill>
        <p:spPr>
          <a:xfrm>
            <a:off x="927652" y="454025"/>
            <a:ext cx="9727096" cy="2706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5963BC-E773-40D6-A4B8-32B7D31B0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5" t="24871" r="11902" b="40158"/>
          <a:stretch/>
        </p:blipFill>
        <p:spPr>
          <a:xfrm>
            <a:off x="927652" y="3160644"/>
            <a:ext cx="9727096" cy="240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6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5324-ECEC-4750-8718-0AC97BC1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2307E-2201-41EA-90B3-664AAA925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A7ABD-49FE-4D60-8648-A7339EA117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7" t="58345" r="14239" b="13105"/>
          <a:stretch/>
        </p:blipFill>
        <p:spPr>
          <a:xfrm>
            <a:off x="1242391" y="2146852"/>
            <a:ext cx="9362661" cy="31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39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07F5B-3575-4462-A194-6CCBBF86F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A61A9-31CB-4F70-A619-DBE105B1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CEAACF-370F-413A-85B7-20E7D1FF3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34927" r="9674" b="6667"/>
          <a:stretch/>
        </p:blipFill>
        <p:spPr>
          <a:xfrm>
            <a:off x="838200" y="536713"/>
            <a:ext cx="10174357" cy="533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808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D1CBC-CB6F-4A22-8C72-83C791DF6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/>
          <a:lstStyle/>
          <a:p>
            <a:r>
              <a:rPr lang="en-IN" sz="1800" b="1" i="0" u="none" strike="noStrike" baseline="0">
                <a:latin typeface="Arial" panose="020B0604020202020204" pitchFamily="34" charset="0"/>
              </a:rPr>
              <a:t>HDL IMPLEMENTATION MODELS</a:t>
            </a:r>
            <a:endParaRPr lang="en-IN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E9DC7-ED93-4365-A005-9C43C0498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051"/>
            <a:ext cx="10515600" cy="4715911"/>
          </a:xfrm>
        </p:spPr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We have seen how structural gate level modeling easily maps a digital circuit and replicates graphical symbolic representation.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We have also seen how a simple test bench can be prepared to test a designed circuit.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There, we generated all possible combinations of input variables and passed it to a circuit to be tested by </a:t>
            </a:r>
            <a:r>
              <a:rPr lang="en-IN" sz="2000" b="0" i="0" u="none" strike="noStrike" baseline="0">
                <a:latin typeface="Times New Roman" panose="02020603050405020304" pitchFamily="18" charset="0"/>
              </a:rPr>
              <a:t>providing realistic gate delays.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2213617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79A8-8B86-4907-8088-A727152E8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7752"/>
          </a:xfrm>
        </p:spPr>
        <p:txBody>
          <a:bodyPr>
            <a:normAutofit/>
          </a:bodyPr>
          <a:lstStyle/>
          <a:p>
            <a:r>
              <a:rPr lang="en-IN" sz="2400" b="1" i="0" u="none" strike="noStrike" baseline="0">
                <a:latin typeface="Times New Roman" panose="02020603050405020304" pitchFamily="18" charset="0"/>
              </a:rPr>
              <a:t>Dataflow Modeling</a:t>
            </a:r>
            <a:endParaRPr lang="en-IN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3CE3D-D16E-444D-95CF-52E0BBDB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9835"/>
            <a:ext cx="10515600" cy="4517128"/>
          </a:xfrm>
        </p:spPr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Gate level modeling, though very convenient to get started with an HDL, consumes more space in describing a circuit and is unsuitable for large, complex design.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Verilog provides a keyword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assign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and a set of operators </a:t>
            </a:r>
            <a:r>
              <a:rPr lang="en-IN" sz="2000" b="0" i="0" u="none" strike="noStrike" baseline="0">
                <a:latin typeface="Times New Roman" panose="02020603050405020304" pitchFamily="18" charset="0"/>
              </a:rPr>
              <a:t>to describe a circuit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through its behavior or function.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Here, we do not explicitly need to define any gate structure using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and, or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etc. and it is not necessary to use intermediate variables through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wire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showing gate level interconnections.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Verilog compiler handles this while compiling such a model.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All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assign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statements are concurrent, i.e. order in which they appear do not matter and also continuous, i.e. any change in a variable in the right hand side will immediately effect left hand side output.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940850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C3A3-A16E-4032-A9A0-1E1A90F1D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769A5-FF38-4154-838A-1FBE5BEB9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E20190-416F-4FAF-A11C-DB188D95C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30870" r="10489" b="12608"/>
          <a:stretch/>
        </p:blipFill>
        <p:spPr>
          <a:xfrm>
            <a:off x="838200" y="681037"/>
            <a:ext cx="10074965" cy="531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60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27D8-573A-4754-939A-69AB2CA48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3DCFA-45E9-4B09-85CE-B3A7D052F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20CF1-7648-4E18-B1D3-C160B7806F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47323" r="12283" b="22431"/>
          <a:stretch/>
        </p:blipFill>
        <p:spPr>
          <a:xfrm>
            <a:off x="838200" y="1825625"/>
            <a:ext cx="9856304" cy="350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63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F4D3F-2AEB-47BC-9B19-87FBA11EB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7261"/>
            <a:ext cx="10515600" cy="586409"/>
          </a:xfrm>
        </p:spPr>
        <p:txBody>
          <a:bodyPr>
            <a:normAutofit fontScale="90000"/>
          </a:bodyPr>
          <a:lstStyle/>
          <a:p>
            <a:r>
              <a:rPr lang="en-IN" sz="2200" b="1" i="0" u="none" strike="noStrike" baseline="0">
                <a:latin typeface="Arial" panose="020B0604020202020204" pitchFamily="34" charset="0"/>
              </a:rPr>
              <a:t>INTRODUCTION TO HDL</a:t>
            </a:r>
            <a:br>
              <a:rPr lang="en-IN" sz="1800" b="0" i="0" u="none" strike="noStrike" baseline="0">
                <a:latin typeface="Arial" panose="020B0604020202020204" pitchFamily="34" charset="0"/>
              </a:rPr>
            </a:br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62152-E8EA-453D-846E-5E3BB9A2F42E}"/>
              </a:ext>
            </a:extLst>
          </p:cNvPr>
          <p:cNvSpPr txBox="1"/>
          <p:nvPr/>
        </p:nvSpPr>
        <p:spPr>
          <a:xfrm>
            <a:off x="964096" y="904461"/>
            <a:ext cx="107442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The advantage of course, is to be able to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 (i) </a:t>
            </a:r>
            <a:r>
              <a:rPr lang="en-US" sz="2000">
                <a:latin typeface="Times New Roman" panose="02020603050405020304" pitchFamily="18" charset="0"/>
              </a:rPr>
              <a:t>D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escribe a large complex design requiring hundreds of logic gates in a convenient manner, in a smaller space, 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(ii) Use software test-bench to detect functional error, if any, and correct it (called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simulation)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and finally,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 (iii) get hardware implementation details (called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synthesis). </a:t>
            </a:r>
          </a:p>
          <a:p>
            <a:pPr algn="l"/>
            <a:endParaRPr lang="en-US" sz="2000" i="1">
              <a:latin typeface="Times New Roman" panose="02020603050405020304" pitchFamily="18" charset="0"/>
            </a:endParaRPr>
          </a:p>
          <a:p>
            <a:pPr algn="l"/>
            <a:endParaRPr lang="en-US" sz="2000" b="0" i="1" u="none" strike="noStrike" baseline="0">
              <a:latin typeface="Times New Roman" panose="02020603050405020304" pitchFamily="18" charset="0"/>
            </a:endParaRP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Hardware Description Language, more popular with its acronym HDL is an answer for that.</a:t>
            </a:r>
          </a:p>
          <a:p>
            <a:pPr algn="l"/>
            <a:endParaRPr lang="en-US" sz="2000">
              <a:latin typeface="Times New Roman" panose="02020603050405020304" pitchFamily="18" charset="0"/>
            </a:endParaRP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Currently, there are two widely used HDLs-Verilog and VHDL (Very high speed integrated circuit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Hardware Description Language). </a:t>
            </a:r>
          </a:p>
          <a:p>
            <a:pPr algn="l"/>
            <a:endParaRPr lang="en-US" sz="2000" b="0" i="0" u="none" strike="noStrike" baseline="0">
              <a:latin typeface="Times New Roman" panose="02020603050405020304" pitchFamily="18" charset="0"/>
            </a:endParaRP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Verilog is considered simpler of the two and is more popular. 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However, both share lot of common features and it is not too difficult to switch from one to the other.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40587175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AEF59-33CF-4628-B98C-2F9A12DE8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8240"/>
          </a:xfrm>
        </p:spPr>
        <p:txBody>
          <a:bodyPr>
            <a:normAutofit/>
          </a:bodyPr>
          <a:lstStyle/>
          <a:p>
            <a:r>
              <a:rPr lang="en-IN" sz="2000" b="1" i="0" u="none" strike="noStrike" baseline="0">
                <a:latin typeface="Arial" panose="020B0604020202020204" pitchFamily="34" charset="0"/>
              </a:rPr>
              <a:t>Behavioral Modeling</a:t>
            </a:r>
            <a:endParaRPr lang="en-IN" sz="2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8268F-4568-4CE0-8747-794C49456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174"/>
            <a:ext cx="10515600" cy="4735789"/>
          </a:xfrm>
        </p:spPr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In a behavioral model, statements are executed sequentially following algorithmic description.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It is ideally suited to describe a sequential logic circuit.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However, it is also possible to describe combinatorial circuits with this but may not be a preferred model in most of the occasions.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It always uses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always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keyword followed by a sensitivity list.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The procedural statements following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always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is executed only if any variable within sensitivity list changes its value.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Procedure assignment or output variables within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always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must be of register type, defined by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reg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which unlike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wire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is not continuously updated but only after a new value is assigned to it.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Note that,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wire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variables can only be read and not assigned to in any procedural block, also it cannot store any value and must be continuously driven by output or assign statement.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4010357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0A2A-693F-41F0-A118-3D4C3DFE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9B3F9-8892-4552-A5B6-6C18B6E2B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endParaRPr lang="en-IN"/>
          </a:p>
          <a:p>
            <a:endParaRPr lang="en-IN"/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We note that,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Y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=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AB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+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CD,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i.e.</a:t>
            </a:r>
          </a:p>
          <a:p>
            <a:pPr algn="l"/>
            <a:r>
              <a:rPr lang="en-US" sz="1800" b="0" i="1" u="none" strike="noStrike" baseline="0">
                <a:latin typeface="Times New Roman" panose="02020603050405020304" pitchFamily="18" charset="0"/>
              </a:rPr>
              <a:t>Y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= 1 if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AB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= 11 or if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CD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= 11, otherwise </a:t>
            </a:r>
            <a:r>
              <a:rPr lang="en-US" sz="1800" b="0" i="1" u="none" strike="noStrike" baseline="0">
                <a:latin typeface="Times New Roman" panose="02020603050405020304" pitchFamily="18" charset="0"/>
              </a:rPr>
              <a:t>Y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= 0.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We use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if ..</a:t>
            </a:r>
            <a:r>
              <a:rPr lang="en-US" sz="1800" b="1" i="0" u="none" strike="noStrike" baseline="0">
                <a:latin typeface="Arial" panose="020B0604020202020204" pitchFamily="34" charset="0"/>
              </a:rPr>
              <a:t>.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else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if ..</a:t>
            </a:r>
            <a:r>
              <a:rPr lang="en-US" sz="1800" b="1" i="0" u="none" strike="noStrike" baseline="0">
                <a:latin typeface="Arial" panose="020B0604020202020204" pitchFamily="34" charset="0"/>
              </a:rPr>
              <a:t>.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else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construct to describe this circuit.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Here, the conditional expression after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if,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if true executes one set of instructions else executes a different set following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else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or none at all.</a:t>
            </a: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6322E4-1E71-490C-B9AC-DB23083B21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60" t="45362" r="53125" b="21595"/>
          <a:stretch/>
        </p:blipFill>
        <p:spPr>
          <a:xfrm>
            <a:off x="1212574" y="1027906"/>
            <a:ext cx="4671392" cy="226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73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E3C13-C6DD-4953-B687-331350EAC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FD863-A9C7-4B8A-81C3-70FB920D7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01EDAB-F7BB-4EBF-BABC-E0DAB0372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70" t="33043" r="13505" b="13333"/>
          <a:stretch/>
        </p:blipFill>
        <p:spPr>
          <a:xfrm>
            <a:off x="1262268" y="1172817"/>
            <a:ext cx="9829801" cy="451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98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8D43-383F-40CE-82CE-141879D7B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6E5FA-38E5-45C3-8E9F-797B053C0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51474-BA42-47A3-A181-DE8DA0D83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1" t="42319" r="13424" b="24347"/>
          <a:stretch/>
        </p:blipFill>
        <p:spPr>
          <a:xfrm>
            <a:off x="1083365" y="1302026"/>
            <a:ext cx="9829801" cy="372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75A0-FC24-481A-A43F-B7FDDA511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sz="1800" b="1" i="0" u="none" strike="noStrike" baseline="0">
                <a:latin typeface="Times New Roman" panose="02020603050405020304" pitchFamily="18" charset="0"/>
              </a:rPr>
              <a:t>HDL IMPLEMENTATION OF DATA </a:t>
            </a:r>
            <a:r>
              <a:rPr lang="en-IN" sz="1800" b="1" i="0" u="none" strike="noStrike" baseline="0">
                <a:latin typeface="Times New Roman" panose="02020603050405020304" pitchFamily="18" charset="0"/>
              </a:rPr>
              <a:t>PROCESSING CIRCUITS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2E4A0-5F27-4C70-892F-A722A58CF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426"/>
            <a:ext cx="10515600" cy="5103537"/>
          </a:xfrm>
        </p:spPr>
        <p:txBody>
          <a:bodyPr/>
          <a:lstStyle/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We start with hardware design of multiplexers using Verilog code.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The data flow model provides a different use of keyword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assign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in the form of </a:t>
            </a:r>
            <a:r>
              <a:rPr lang="en-IN" sz="1800" b="1" i="0" u="none" strike="noStrike" baseline="0">
                <a:latin typeface="Times New Roman" panose="02020603050405020304" pitchFamily="18" charset="0"/>
              </a:rPr>
              <a:t>assign </a:t>
            </a:r>
            <a:r>
              <a:rPr lang="en-IN" sz="1800" b="0" i="1" u="none" strike="noStrike" baseline="0">
                <a:latin typeface="Arial" panose="020B0604020202020204" pitchFamily="34" charset="0"/>
              </a:rPr>
              <a:t>X </a:t>
            </a:r>
            <a:r>
              <a:rPr lang="en-IN" sz="1800" b="0" i="0" u="none" strike="noStrike" baseline="0">
                <a:latin typeface="Times New Roman" panose="02020603050405020304" pitchFamily="18" charset="0"/>
              </a:rPr>
              <a:t>= </a:t>
            </a:r>
            <a:r>
              <a:rPr lang="en-IN" sz="1800" b="0" i="0" u="none" strike="noStrike" baseline="0">
                <a:latin typeface="Arial" panose="020B0604020202020204" pitchFamily="34" charset="0"/>
              </a:rPr>
              <a:t>S ? </a:t>
            </a:r>
            <a:r>
              <a:rPr lang="en-IN" sz="1800" b="0" i="1" u="none" strike="noStrike" baseline="0">
                <a:latin typeface="Arial" panose="020B0604020202020204" pitchFamily="34" charset="0"/>
              </a:rPr>
              <a:t>A </a:t>
            </a:r>
            <a:r>
              <a:rPr lang="en-IN" sz="1800" b="0" i="0" u="none" strike="noStrike" baseline="0">
                <a:latin typeface="Arial" panose="020B0604020202020204" pitchFamily="34" charset="0"/>
              </a:rPr>
              <a:t>: </a:t>
            </a:r>
            <a:r>
              <a:rPr lang="en-IN" sz="1800" b="0" i="1" u="none" strike="noStrike" baseline="0">
                <a:latin typeface="Arial" panose="020B0604020202020204" pitchFamily="34" charset="0"/>
              </a:rPr>
              <a:t>B;</a:t>
            </a:r>
          </a:p>
          <a:p>
            <a:pPr algn="l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85E2F-CDC5-43EB-AAC7-DC9A4351BE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" t="36666" r="11060" b="23768"/>
          <a:stretch/>
        </p:blipFill>
        <p:spPr>
          <a:xfrm>
            <a:off x="735496" y="2484783"/>
            <a:ext cx="10157791" cy="319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74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8A2EF-EC29-49DA-B67C-7B450AD12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7443"/>
            <a:ext cx="10515600" cy="5759520"/>
          </a:xfrm>
        </p:spPr>
        <p:txBody>
          <a:bodyPr/>
          <a:lstStyle/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The behavioral model can be used to describe the 2 to 1 multiplexers in following two different ways, one using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if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...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else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statement and the other using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case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statement.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 The </a:t>
            </a:r>
            <a:r>
              <a:rPr lang="en-US" sz="1800" b="1" i="0" u="none" strike="noStrike" baseline="0">
                <a:latin typeface="Times New Roman" panose="02020603050405020304" pitchFamily="18" charset="0"/>
              </a:rPr>
              <a:t>case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evaluates an expression or a variable that can have multiple values each one corresponding to one statement in the following block.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Depending on value of the expression, one of those statements get executed.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The behavioral model of 2 to 1 multiplexer in </a:t>
            </a:r>
            <a:r>
              <a:rPr lang="en-IN" sz="1800" b="0" i="0" u="none" strike="noStrike" baseline="0">
                <a:latin typeface="Times New Roman" panose="02020603050405020304" pitchFamily="18" charset="0"/>
              </a:rPr>
              <a:t>both is given below:</a:t>
            </a:r>
          </a:p>
          <a:p>
            <a:pPr algn="l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A14C21-5299-4DA1-8E66-3B3E10BF2D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47536" r="12690" b="9931"/>
          <a:stretch/>
        </p:blipFill>
        <p:spPr>
          <a:xfrm>
            <a:off x="1033669" y="2633870"/>
            <a:ext cx="9631019" cy="354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37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921F-D6B7-460E-B59C-9CAEE06CA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7383"/>
            <a:ext cx="10515600" cy="5749580"/>
          </a:xfrm>
        </p:spPr>
        <p:txBody>
          <a:bodyPr/>
          <a:lstStyle/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Design a 4 to 1 multiplexer  using conditional assign and case </a:t>
            </a:r>
            <a:r>
              <a:rPr lang="en-IN" sz="1800" b="0" i="0" u="none" strike="noStrike" baseline="0">
                <a:latin typeface="Times New Roman" panose="02020603050405020304" pitchFamily="18" charset="0"/>
              </a:rPr>
              <a:t>statements.</a:t>
            </a:r>
          </a:p>
          <a:p>
            <a:pPr algn="l"/>
            <a:endParaRPr lang="en-IN" sz="1800">
              <a:latin typeface="Times New Roman" panose="02020603050405020304" pitchFamily="18" charset="0"/>
            </a:endParaRP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We have used nested condition for assign statement.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If A= 1, condition ( B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? .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D2) is evaluated. Then if B = 1, Y </a:t>
            </a:r>
            <a:r>
              <a:rPr lang="en-US" sz="1800" b="0" i="0" u="none" strike="noStrike" baseline="0">
                <a:latin typeface="Arial" panose="020B0604020202020204" pitchFamily="34" charset="0"/>
              </a:rPr>
              <a:t>=.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D3.</a:t>
            </a:r>
          </a:p>
          <a:p>
            <a:pPr algn="l"/>
            <a:r>
              <a:rPr lang="en-IN" sz="1800" b="0" i="0" u="none" strike="noStrike" baseline="0">
                <a:latin typeface="Times New Roman" panose="02020603050405020304" pitchFamily="18" charset="0"/>
              </a:rPr>
              <a:t>Similarly, the other </a:t>
            </a:r>
            <a:r>
              <a:rPr lang="en-US" sz="1800" b="0" i="0" u="none" strike="noStrike" baseline="0">
                <a:latin typeface="Times New Roman" panose="02020603050405020304" pitchFamily="18" charset="0"/>
              </a:rPr>
              <a:t>combinations of A and B are evaluated and Y is assigned a. value from D2 to DO.</a:t>
            </a:r>
            <a:endParaRPr lang="en-IN" sz="1800" b="0" i="0" u="none" strike="noStrike" baseline="0">
              <a:latin typeface="Times New Roman" panose="02020603050405020304" pitchFamily="18" charset="0"/>
            </a:endParaRPr>
          </a:p>
          <a:p>
            <a:pPr algn="l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57B151-694F-4414-B287-F143D3EB7D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09" t="32259" r="53190" b="48817"/>
          <a:stretch/>
        </p:blipFill>
        <p:spPr>
          <a:xfrm>
            <a:off x="975692" y="2633871"/>
            <a:ext cx="6390860" cy="2385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312C67-1895-4D3C-8438-546193801B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58" t="31884" r="27608" b="32174"/>
          <a:stretch/>
        </p:blipFill>
        <p:spPr>
          <a:xfrm>
            <a:off x="7366552" y="837268"/>
            <a:ext cx="4610100" cy="53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9104A-9805-4C4D-BF31-5E318EB42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6713"/>
            <a:ext cx="10515600" cy="5640250"/>
          </a:xfrm>
        </p:spPr>
        <p:txBody>
          <a:bodyPr>
            <a:normAutofit/>
          </a:bodyPr>
          <a:lstStyle/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For case statement we Conctenated A and B by using operator {.. } and generated four possible combinations, For a particular value of AB, statement corresponding to one of them gets executed..</a:t>
            </a:r>
          </a:p>
          <a:p>
            <a:pPr algn="l"/>
            <a:endParaRPr lang="en-US" sz="2000">
              <a:latin typeface="Times New Roman" panose="02020603050405020304" pitchFamily="18" charset="0"/>
            </a:endParaRPr>
          </a:p>
          <a:p>
            <a:pPr algn="l"/>
            <a:endParaRPr lang="en-IN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CF6D8-87AA-4211-A055-3C970CEED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49" t="38261" r="27038" b="20580"/>
          <a:stretch/>
        </p:blipFill>
        <p:spPr>
          <a:xfrm>
            <a:off x="954158" y="2146852"/>
            <a:ext cx="9631016" cy="352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51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464D8-4837-43E1-B2AE-0EEBB726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04F63-1875-408C-A82E-3D10EE832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4E5A1-700D-4DB6-B6E3-48A3BAB09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39" t="26621" r="25897" b="16957"/>
          <a:stretch/>
        </p:blipFill>
        <p:spPr>
          <a:xfrm>
            <a:off x="1172817" y="516834"/>
            <a:ext cx="10058400" cy="551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93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22C85-3D57-41EC-BA10-3C17ECEC2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CF37-FFAD-431F-8076-9BD8455CE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/>
          </a:p>
          <a:p>
            <a:endParaRPr lang="en-IN"/>
          </a:p>
          <a:p>
            <a:endParaRPr lang="en-IN"/>
          </a:p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232C2E-3AAF-4A88-9317-D4AEFD58E7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6" t="37681" r="24837" b="29710"/>
          <a:stretch/>
        </p:blipFill>
        <p:spPr>
          <a:xfrm>
            <a:off x="1341782" y="1182583"/>
            <a:ext cx="9283148" cy="417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8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8E123-8A2A-40A3-87DF-B59461DFF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b="1" i="0" u="none" strike="noStrike" baseline="0">
                <a:latin typeface="Arial" panose="020B0604020202020204" pitchFamily="34" charset="0"/>
              </a:rPr>
              <a:t>VERILOG </a:t>
            </a:r>
            <a:r>
              <a:rPr lang="en-IN" sz="2400" b="1" i="0" u="none" strike="noStrike" baseline="0">
                <a:latin typeface="Times New Roman" panose="02020603050405020304" pitchFamily="18" charset="0"/>
              </a:rPr>
              <a:t>HDL</a:t>
            </a:r>
            <a:endParaRPr lang="en-IN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BF257-C4A1-4CA9-B0E5-7BB814D0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Verilog as a hardware description language has a small history.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Introduced in 1980, primarily as a simulation and verification tool by Gateway Design Automation, it was later acquired by Cadence Data Systems.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Put to public domain in 1990, it gained popularity and is now controlled by a group of companies and universities,called Open Verilog International.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The reader with an exposure to any programming language like C will find it relatively easier to learn Verilog or any HDL.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9415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161F3-AC7E-44EA-B1A5-DA50CFFD8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6470"/>
            <a:ext cx="10515600" cy="5600493"/>
          </a:xfrm>
        </p:spPr>
        <p:txBody>
          <a:bodyPr>
            <a:normAutofit/>
          </a:bodyPr>
          <a:lstStyle/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The circuit described by the HDL compares two 4-bit numbers A and B and generates a </a:t>
            </a:r>
            <a:r>
              <a:rPr lang="en-US" sz="2200" b="0" i="0" u="none" strike="noStrike" baseline="0">
                <a:latin typeface="Arial" panose="020B0604020202020204" pitchFamily="34" charset="0"/>
              </a:rPr>
              <a:t>3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bit output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Y.</a:t>
            </a:r>
          </a:p>
          <a:p>
            <a:pPr algn="l"/>
            <a:r>
              <a:rPr lang="en-US" sz="2200" b="0" i="1" u="none" strike="noStrike" baseline="0">
                <a:latin typeface="Times New Roman" panose="02020603050405020304" pitchFamily="18" charset="0"/>
              </a:rPr>
              <a:t> </a:t>
            </a:r>
            <a:r>
              <a:rPr lang="en-US" sz="2200" b="0" i="0" u="none" strike="noStrike" baseline="0">
                <a:latin typeface="Arial" panose="020B0604020202020204" pitchFamily="34" charset="0"/>
              </a:rPr>
              <a:t>It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has also a 3 bit input C. </a:t>
            </a:r>
          </a:p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If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A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is less than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B,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output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Y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= 001 and does not depend on C</a:t>
            </a:r>
          </a:p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 Similarly, if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A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is greater than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B,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Y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= 010 irrespective of C. </a:t>
            </a:r>
          </a:p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But if these two conditions are not met i.e. .A </a:t>
            </a:r>
            <a:r>
              <a:rPr lang="en-US" sz="2200" b="0" i="0" u="none" strike="noStrike" baseline="0">
                <a:latin typeface="Arial" panose="020B0604020202020204" pitchFamily="34" charset="0"/>
              </a:rPr>
              <a:t>=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B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then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Y </a:t>
            </a:r>
            <a:r>
              <a:rPr lang="en-US" sz="2200" b="0" i="0" u="none" strike="noStrike" baseline="0">
                <a:latin typeface="Arial" panose="020B0604020202020204" pitchFamily="34" charset="0"/>
              </a:rPr>
              <a:t>= </a:t>
            </a:r>
            <a:r>
              <a:rPr lang="en-US" sz="2200" b="0" i="1" u="none" strike="noStrike" baseline="0">
                <a:latin typeface="Arial" panose="020B0604020202020204" pitchFamily="34" charset="0"/>
              </a:rPr>
              <a:t>C.</a:t>
            </a:r>
          </a:p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If we consider three bits of Y represent (starting from MSB)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A= B, A&gt;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Band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A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&lt;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B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respectively then, this circuit represents a 4-bit magnitude comparator where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C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represents comparator output of previous stage that is of lower significance.</a:t>
            </a:r>
          </a:p>
          <a:p>
            <a:pPr algn="l"/>
            <a:r>
              <a:rPr lang="en-US" sz="2200" b="0" i="0" u="none" strike="noStrike" baseline="0">
                <a:latin typeface="Times New Roman" panose="02020603050405020304" pitchFamily="18" charset="0"/>
              </a:rPr>
              <a:t> If numbers of this stage are equal then the value at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C </a:t>
            </a:r>
            <a:r>
              <a:rPr lang="en-US" sz="2200" b="0" i="0" u="none" strike="noStrike" baseline="0">
                <a:latin typeface="Times New Roman" panose="02020603050405020304" pitchFamily="18" charset="0"/>
              </a:rPr>
              <a:t>that represents equal, greater, less than condition of previous stage numbers is reflected by </a:t>
            </a:r>
            <a:r>
              <a:rPr lang="en-US" sz="2200" b="0" i="1" u="none" strike="noStrike" baseline="0">
                <a:latin typeface="Times New Roman" panose="02020603050405020304" pitchFamily="18" charset="0"/>
              </a:rPr>
              <a:t>Y.</a:t>
            </a:r>
            <a:endParaRPr lang="en-IN" sz="2200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981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B3C4-D15E-472F-BE43-5144198B5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7936"/>
          </a:xfrm>
        </p:spPr>
        <p:txBody>
          <a:bodyPr>
            <a:normAutofit/>
          </a:bodyPr>
          <a:lstStyle/>
          <a:p>
            <a:r>
              <a:rPr lang="en-IN" sz="2000" b="1" i="0" u="none" strike="noStrike" baseline="0">
                <a:latin typeface="Arial" panose="020B0604020202020204" pitchFamily="34" charset="0"/>
              </a:rPr>
              <a:t>Describing Input/Output</a:t>
            </a:r>
            <a:endParaRPr lang="en-IN" sz="2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49EC1-C0FD-4DDC-98DA-F14495388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3974"/>
            <a:ext cx="10515600" cy="5192989"/>
          </a:xfrm>
        </p:spPr>
        <p:txBody>
          <a:bodyPr/>
          <a:lstStyle/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In any digital circuit, we find there are a set of inputs and a set of outputs. 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Often termed as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ports,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the relationship between these input and outputs are explained within the digital circuit.</a:t>
            </a:r>
          </a:p>
          <a:p>
            <a:pPr algn="l"/>
            <a:r>
              <a:rPr lang="en-US" sz="2000" b="0" i="0" u="none" strike="noStrike" baseline="0">
                <a:latin typeface="Times New Roman" panose="02020603050405020304" pitchFamily="18" charset="0"/>
              </a:rPr>
              <a:t>To design any circuit that has say, three inputs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a, </a:t>
            </a:r>
            <a:r>
              <a:rPr lang="en-US" sz="2000" b="0" i="1" u="none" strike="noStrike" baseline="0">
                <a:latin typeface="Arial" panose="020B0604020202020204" pitchFamily="34" charset="0"/>
              </a:rPr>
              <a:t>b,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c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and two outputs say,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x, y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as shown in Fig. 2.37 the corresponding Verilog code can be written as shown next.</a:t>
            </a:r>
          </a:p>
          <a:p>
            <a:pPr algn="l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226BF0-74B2-4251-B885-7EBB2AE6B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t="39275" r="19783" b="17536"/>
          <a:stretch/>
        </p:blipFill>
        <p:spPr>
          <a:xfrm>
            <a:off x="1835426" y="2912165"/>
            <a:ext cx="8103704" cy="29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48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EAA2A-EA0F-485C-8B7F-BDBDB03FA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3851"/>
            <a:ext cx="10515600" cy="5173111"/>
          </a:xfrm>
        </p:spPr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Note that,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module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and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endmodule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written in bold are keywords for Verilog.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A module describes a design entity with a name or identifier selected by user (here, testckt) followed by input output port list.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This entity if used by another then arguments (i.e. ports) are to be passed in the same order as it appears here.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The symbol '//' is used to put comments and improve readability for a human but not used by the machine, i.e. compiler.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The module body describes the logic within the black box which acts on the inputs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a, </a:t>
            </a:r>
            <a:r>
              <a:rPr lang="en-US" sz="2000" b="0" i="1" u="none" strike="noStrike" baseline="0">
                <a:latin typeface="Arial" panose="020B0604020202020204" pitchFamily="34" charset="0"/>
              </a:rPr>
              <a:t>b,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c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and generates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output x,y.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Observe, where semicolon';' is used and where not to end a statement, e.g. </a:t>
            </a:r>
            <a:r>
              <a:rPr lang="en-US" sz="2000" b="0" i="1" u="none" strike="noStrike" baseline="0">
                <a:latin typeface="Times New Roman" panose="02020603050405020304" pitchFamily="18" charset="0"/>
              </a:rPr>
              <a:t>endmodule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in above code does not end with semicolon.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2488838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61D7D-4F01-4AB4-8AF2-696F06FE4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1800" b="1" i="0" u="none" strike="noStrike" baseline="0">
                <a:latin typeface="Arial" panose="020B0604020202020204" pitchFamily="34" charset="0"/>
              </a:rPr>
              <a:t>Writing Module Body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0FBDF-E335-4598-95DD-40EF4F526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There are three different models of writing module body in Verilog HDL.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 Each one has its own advantage and suited for certain kind of design. </a:t>
            </a:r>
          </a:p>
          <a:p>
            <a:pPr algn="l"/>
            <a:r>
              <a:rPr lang="en-US" sz="1800" b="0" i="0" u="none" strike="noStrike" baseline="0">
                <a:latin typeface="Times New Roman" panose="02020603050405020304" pitchFamily="18" charset="0"/>
              </a:rPr>
              <a:t>We start with structural model by example of two-input OR gate described in Fig. 2.4a.</a:t>
            </a: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A9F0F-659A-4C58-AF80-2933C6285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8" t="45362" r="13179" b="26377"/>
          <a:stretch/>
        </p:blipFill>
        <p:spPr>
          <a:xfrm>
            <a:off x="1449456" y="3220278"/>
            <a:ext cx="9293087" cy="24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97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6BB40-1B2B-48AF-9530-72A80DC6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92C8-EC0F-49E9-A805-C92FE234E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Verilog supports predefined gate level primitives such as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and, or, not, nand, nor, xor, xnor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etc.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The syntax followed above can be extended to other gates and for 4 input OR gate itis as given next,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or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(output, input 1, input 2, input 3, input 4)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For NOT gate, </a:t>
            </a:r>
            <a:r>
              <a:rPr lang="en-US" sz="2000" b="1" i="0" u="none" strike="noStrike" baseline="0">
                <a:latin typeface="Times New Roman" panose="02020603050405020304" pitchFamily="18" charset="0"/>
              </a:rPr>
              <a:t>not </a:t>
            </a:r>
            <a:r>
              <a:rPr lang="en-US" sz="2000" b="0" i="0" u="none" strike="noStrike" baseline="0">
                <a:latin typeface="Times New Roman" panose="02020603050405020304" pitchFamily="18" charset="0"/>
              </a:rPr>
              <a:t>(output, input)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Note that, Verilog can take up to 12 inputs for logic gates. 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Comments when extends to next line is written within /* ..... */.</a:t>
            </a:r>
          </a:p>
          <a:p>
            <a:pPr algn="just"/>
            <a:r>
              <a:rPr lang="en-US" sz="2000" b="0" i="0" u="none" strike="noStrike" baseline="0">
                <a:latin typeface="Times New Roman" panose="02020603050405020304" pitchFamily="18" charset="0"/>
              </a:rPr>
              <a:t> Identifiers in Verilog are case sensitive, begin with a letter or underscore and can be of any </a:t>
            </a:r>
            <a:r>
              <a:rPr lang="en-IN" sz="2000" b="0" i="0" u="none" strike="noStrike" baseline="0">
                <a:latin typeface="Times New Roman" panose="02020603050405020304" pitchFamily="18" charset="0"/>
              </a:rPr>
              <a:t>length.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593128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81F9-588A-4AE3-AD27-875442689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ED2AF3-D3EB-478C-BADB-62E10E9B3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4" t="24652" r="28166" b="36322"/>
          <a:stretch/>
        </p:blipFill>
        <p:spPr>
          <a:xfrm>
            <a:off x="1061830" y="3284976"/>
            <a:ext cx="9801639" cy="2927826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53DB981-C52C-47A9-A18F-B108179B4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485" t="33878" r="54540" b="33001"/>
          <a:stretch/>
        </p:blipFill>
        <p:spPr>
          <a:xfrm>
            <a:off x="838200" y="645198"/>
            <a:ext cx="4369904" cy="2434898"/>
          </a:xfrm>
        </p:spPr>
      </p:pic>
    </p:spTree>
    <p:extLst>
      <p:ext uri="{BB962C8B-B14F-4D97-AF65-F5344CB8AC3E}">
        <p14:creationId xmlns:p14="http://schemas.microsoft.com/office/powerpoint/2010/main" val="3242574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AAE38-618D-4C7F-B21A-559D6A09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2</a:t>
            </a:r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94E47F-F5EC-4119-AC61-B25D533AB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5A42B3-3992-4415-8E76-CA9339A47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77" t="34492" r="17538" b="36812"/>
          <a:stretch/>
        </p:blipFill>
        <p:spPr>
          <a:xfrm>
            <a:off x="2683565" y="2683564"/>
            <a:ext cx="4065106" cy="196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85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1528</Words>
  <Application>Microsoft Office PowerPoint</Application>
  <PresentationFormat>Widescreen</PresentationFormat>
  <Paragraphs>91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Office Theme</vt:lpstr>
      <vt:lpstr>HDL( HARDWARE DESCRIPTION LANGUAGE)</vt:lpstr>
      <vt:lpstr>INTRODUCTION TO HDL </vt:lpstr>
      <vt:lpstr>VERILOG HDL</vt:lpstr>
      <vt:lpstr>Describing Input/Output</vt:lpstr>
      <vt:lpstr>PowerPoint Presentation</vt:lpstr>
      <vt:lpstr>Writing Module Body</vt:lpstr>
      <vt:lpstr>PowerPoint Presentation</vt:lpstr>
      <vt:lpstr>PowerPoint Presentation</vt:lpstr>
      <vt:lpstr>Example 2</vt:lpstr>
      <vt:lpstr>PowerPoint Presentation</vt:lpstr>
      <vt:lpstr>PowerPoint Presentation</vt:lpstr>
      <vt:lpstr>Preparation of Test Bench</vt:lpstr>
      <vt:lpstr>PowerPoint Presentation</vt:lpstr>
      <vt:lpstr>PowerPoint Presentation</vt:lpstr>
      <vt:lpstr>PowerPoint Presentation</vt:lpstr>
      <vt:lpstr>HDL IMPLEMENTATION MODELS</vt:lpstr>
      <vt:lpstr>Dataflow Modeling</vt:lpstr>
      <vt:lpstr>PowerPoint Presentation</vt:lpstr>
      <vt:lpstr>PowerPoint Presentation</vt:lpstr>
      <vt:lpstr>Behavioral Modeling</vt:lpstr>
      <vt:lpstr>PowerPoint Presentation</vt:lpstr>
      <vt:lpstr>PowerPoint Presentation</vt:lpstr>
      <vt:lpstr>PowerPoint Presentation</vt:lpstr>
      <vt:lpstr>HDL IMPLEMENTATION OF DATA PROCESSING CIRCUITS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kc</dc:creator>
  <cp:lastModifiedBy>avinash kc</cp:lastModifiedBy>
  <cp:revision>7</cp:revision>
  <dcterms:created xsi:type="dcterms:W3CDTF">2022-11-22T09:18:15Z</dcterms:created>
  <dcterms:modified xsi:type="dcterms:W3CDTF">2022-11-23T05:06:42Z</dcterms:modified>
</cp:coreProperties>
</file>

<file path=docProps/thumbnail.jpeg>
</file>